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69" r:id="rId4"/>
    <p:sldId id="259"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81" d="100"/>
          <a:sy n="81" d="100"/>
        </p:scale>
        <p:origin x="384" y="84"/>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DDEAAE-DE55-45A3-A4F7-3874E0140D37}" type="doc">
      <dgm:prSet loTypeId="urn:microsoft.com/office/officeart/2009/3/layout/StepUpProcess" loCatId="process" qsTypeId="urn:microsoft.com/office/officeart/2005/8/quickstyle/simple1" qsCatId="simple" csTypeId="urn:microsoft.com/office/officeart/2005/8/colors/colorful1" csCatId="colorful" phldr="1"/>
      <dgm:spPr/>
      <dgm:t>
        <a:bodyPr/>
        <a:lstStyle/>
        <a:p>
          <a:endParaRPr lang="en-US"/>
        </a:p>
      </dgm:t>
    </dgm:pt>
    <dgm:pt modelId="{E4D23657-D1E8-4B22-974B-8DC90813F51B}">
      <dgm:prSet phldrT="[Text]"/>
      <dgm:spPr/>
      <dgm:t>
        <a:bodyPr/>
        <a:lstStyle/>
        <a:p>
          <a:r>
            <a:rPr lang="en-US" b="1" dirty="0" smtClean="0"/>
            <a:t>Sent the IRS a check?</a:t>
          </a:r>
          <a:r>
            <a:rPr lang="en-US" dirty="0"/>
            <a:t/>
          </a:r>
          <a:br>
            <a:rPr lang="en-US" dirty="0"/>
          </a:br>
          <a:r>
            <a:rPr lang="en-US" dirty="0" smtClean="0"/>
            <a:t>They’ll cash it within 60 days</a:t>
          </a:r>
          <a:endParaRPr lang="en-US" dirty="0"/>
        </a:p>
      </dgm:t>
    </dgm:pt>
    <dgm:pt modelId="{89EF0911-2234-42D0-AEF3-7FADAFD12999}" type="parTrans" cxnId="{99F95D8E-A851-4953-A3C5-9BF7753ED9FA}">
      <dgm:prSet/>
      <dgm:spPr/>
      <dgm:t>
        <a:bodyPr/>
        <a:lstStyle/>
        <a:p>
          <a:endParaRPr lang="en-US"/>
        </a:p>
      </dgm:t>
    </dgm:pt>
    <dgm:pt modelId="{529487B0-19AA-4AAC-8F83-CF2C113EB84D}" type="sibTrans" cxnId="{99F95D8E-A851-4953-A3C5-9BF7753ED9FA}">
      <dgm:prSet/>
      <dgm:spPr/>
      <dgm:t>
        <a:bodyPr/>
        <a:lstStyle/>
        <a:p>
          <a:endParaRPr lang="en-US"/>
        </a:p>
      </dgm:t>
    </dgm:pt>
    <dgm:pt modelId="{EF034794-D109-40B6-8FA2-8971C3123AB6}">
      <dgm:prSet phldrT="[Text]"/>
      <dgm:spPr/>
      <dgm:t>
        <a:bodyPr/>
        <a:lstStyle/>
        <a:p>
          <a:r>
            <a:rPr lang="en-US" b="1" dirty="0" smtClean="0"/>
            <a:t>Requested an ITIN?</a:t>
          </a:r>
          <a:r>
            <a:rPr lang="en-US" dirty="0"/>
            <a:t/>
          </a:r>
          <a:br>
            <a:rPr lang="en-US" dirty="0"/>
          </a:br>
          <a:r>
            <a:rPr lang="en-US" dirty="0" smtClean="0"/>
            <a:t>Currently working on ITINs received in July 2021</a:t>
          </a:r>
          <a:endParaRPr lang="en-US" dirty="0"/>
        </a:p>
      </dgm:t>
    </dgm:pt>
    <dgm:pt modelId="{64D09C75-3D44-4CEF-9459-5C91DB44A9EA}" type="parTrans" cxnId="{80FF73C0-9BCD-436E-A85B-D6D7D322462C}">
      <dgm:prSet/>
      <dgm:spPr/>
      <dgm:t>
        <a:bodyPr/>
        <a:lstStyle/>
        <a:p>
          <a:endParaRPr lang="en-US"/>
        </a:p>
      </dgm:t>
    </dgm:pt>
    <dgm:pt modelId="{CDDFC891-FC62-4131-A642-2D94388BCCE2}" type="sibTrans" cxnId="{80FF73C0-9BCD-436E-A85B-D6D7D322462C}">
      <dgm:prSet/>
      <dgm:spPr/>
      <dgm:t>
        <a:bodyPr/>
        <a:lstStyle/>
        <a:p>
          <a:endParaRPr lang="en-US"/>
        </a:p>
      </dgm:t>
    </dgm:pt>
    <dgm:pt modelId="{15E11DBD-E9B5-4BCF-A56C-7AAE26CE30DC}">
      <dgm:prSet phldrT="[Text]"/>
      <dgm:spPr/>
      <dgm:t>
        <a:bodyPr/>
        <a:lstStyle/>
        <a:p>
          <a:r>
            <a:rPr lang="en-US" b="1" dirty="0" smtClean="0"/>
            <a:t>Identity theft Form 14039?</a:t>
          </a:r>
          <a:r>
            <a:rPr lang="en-US" dirty="0"/>
            <a:t/>
          </a:r>
          <a:br>
            <a:rPr lang="en-US" dirty="0"/>
          </a:br>
          <a:r>
            <a:rPr lang="en-US" dirty="0" smtClean="0"/>
            <a:t>120 to 250 days to process</a:t>
          </a:r>
          <a:endParaRPr lang="en-US" dirty="0"/>
        </a:p>
      </dgm:t>
    </dgm:pt>
    <dgm:pt modelId="{B7B43D5B-12E9-44B1-B818-4B50F6AD3C0A}" type="parTrans" cxnId="{5E0737F0-6DE4-4885-BC59-82E10D617E50}">
      <dgm:prSet/>
      <dgm:spPr/>
      <dgm:t>
        <a:bodyPr/>
        <a:lstStyle/>
        <a:p>
          <a:endParaRPr lang="en-US"/>
        </a:p>
      </dgm:t>
    </dgm:pt>
    <dgm:pt modelId="{329BDEDB-415B-4AB3-B964-E819D0C56DBB}" type="sibTrans" cxnId="{5E0737F0-6DE4-4885-BC59-82E10D617E50}">
      <dgm:prSet/>
      <dgm:spPr/>
      <dgm:t>
        <a:bodyPr/>
        <a:lstStyle/>
        <a:p>
          <a:endParaRPr lang="en-US"/>
        </a:p>
      </dgm:t>
    </dgm:pt>
    <dgm:pt modelId="{778AA374-0E17-4AEA-8EB6-0C342D57D8D8}">
      <dgm:prSet phldrT="[Text]"/>
      <dgm:spPr/>
      <dgm:t>
        <a:bodyPr/>
        <a:lstStyle/>
        <a:p>
          <a:r>
            <a:rPr lang="en-US" b="1" dirty="0" smtClean="0"/>
            <a:t>Form 2848 or 8821?</a:t>
          </a:r>
          <a:r>
            <a:rPr lang="en-US" dirty="0"/>
            <a:t/>
          </a:r>
          <a:br>
            <a:rPr lang="en-US" dirty="0"/>
          </a:br>
          <a:r>
            <a:rPr lang="en-US" dirty="0" smtClean="0"/>
            <a:t>No timeframe available, processed in the order they are received</a:t>
          </a:r>
          <a:endParaRPr lang="en-US" dirty="0"/>
        </a:p>
      </dgm:t>
    </dgm:pt>
    <dgm:pt modelId="{5E28F01D-9664-415C-A0CD-EBFDAB29426C}" type="parTrans" cxnId="{6F55886F-2AC8-4F4F-B328-821CB3A2117B}">
      <dgm:prSet/>
      <dgm:spPr/>
      <dgm:t>
        <a:bodyPr/>
        <a:lstStyle/>
        <a:p>
          <a:endParaRPr lang="en-US"/>
        </a:p>
      </dgm:t>
    </dgm:pt>
    <dgm:pt modelId="{1A604594-E883-4DA9-8A2A-16DFACE8640A}" type="sibTrans" cxnId="{6F55886F-2AC8-4F4F-B328-821CB3A2117B}">
      <dgm:prSet/>
      <dgm:spPr/>
      <dgm:t>
        <a:bodyPr/>
        <a:lstStyle/>
        <a:p>
          <a:endParaRPr lang="en-US"/>
        </a:p>
      </dgm:t>
    </dgm:pt>
    <dgm:pt modelId="{05F1A7D0-6E45-49DA-80B3-7FF4B8783E58}">
      <dgm:prSet phldrT="[Text]"/>
      <dgm:spPr/>
      <dgm:t>
        <a:bodyPr/>
        <a:lstStyle/>
        <a:p>
          <a:r>
            <a:rPr lang="en-US" b="1" dirty="0" smtClean="0"/>
            <a:t>Form 1139 or 1045?</a:t>
          </a:r>
          <a:r>
            <a:rPr lang="en-US" dirty="0"/>
            <a:t/>
          </a:r>
          <a:br>
            <a:rPr lang="en-US" dirty="0"/>
          </a:br>
          <a:r>
            <a:rPr lang="en-US" dirty="0" smtClean="0"/>
            <a:t>No timeframe available, processed in the order they are received</a:t>
          </a:r>
          <a:endParaRPr lang="en-US" dirty="0"/>
        </a:p>
      </dgm:t>
    </dgm:pt>
    <dgm:pt modelId="{3ECE110E-B07E-4F19-B2DF-3E42E99B2E8D}" type="parTrans" cxnId="{33A927E1-3C94-4A92-8DB3-42886008240C}">
      <dgm:prSet/>
      <dgm:spPr/>
      <dgm:t>
        <a:bodyPr/>
        <a:lstStyle/>
        <a:p>
          <a:endParaRPr lang="en-US"/>
        </a:p>
      </dgm:t>
    </dgm:pt>
    <dgm:pt modelId="{47B1D0F3-117D-4CE7-9037-3F5A4995054A}" type="sibTrans" cxnId="{33A927E1-3C94-4A92-8DB3-42886008240C}">
      <dgm:prSet/>
      <dgm:spPr/>
      <dgm:t>
        <a:bodyPr/>
        <a:lstStyle/>
        <a:p>
          <a:endParaRPr lang="en-US"/>
        </a:p>
      </dgm:t>
    </dgm:pt>
    <dgm:pt modelId="{EB3CB291-E23A-4667-A32E-A640A76557A1}" type="pres">
      <dgm:prSet presAssocID="{41DDEAAE-DE55-45A3-A4F7-3874E0140D37}" presName="rootnode" presStyleCnt="0">
        <dgm:presLayoutVars>
          <dgm:chMax/>
          <dgm:chPref/>
          <dgm:dir/>
          <dgm:animLvl val="lvl"/>
        </dgm:presLayoutVars>
      </dgm:prSet>
      <dgm:spPr/>
      <dgm:t>
        <a:bodyPr/>
        <a:lstStyle/>
        <a:p>
          <a:endParaRPr lang="en-US"/>
        </a:p>
      </dgm:t>
    </dgm:pt>
    <dgm:pt modelId="{01035298-0CF7-4145-8EE2-24DBFEAF33BB}" type="pres">
      <dgm:prSet presAssocID="{E4D23657-D1E8-4B22-974B-8DC90813F51B}" presName="composite" presStyleCnt="0"/>
      <dgm:spPr/>
    </dgm:pt>
    <dgm:pt modelId="{21E1F518-1190-4883-914B-1FB66E6D3A63}" type="pres">
      <dgm:prSet presAssocID="{E4D23657-D1E8-4B22-974B-8DC90813F51B}" presName="LShape" presStyleLbl="alignNode1" presStyleIdx="0" presStyleCnt="9"/>
      <dgm:spPr/>
    </dgm:pt>
    <dgm:pt modelId="{80B372F1-8EF3-4532-ACC6-E65E1D63ACA2}" type="pres">
      <dgm:prSet presAssocID="{E4D23657-D1E8-4B22-974B-8DC90813F51B}" presName="ParentText" presStyleLbl="revTx" presStyleIdx="0" presStyleCnt="5">
        <dgm:presLayoutVars>
          <dgm:chMax val="0"/>
          <dgm:chPref val="0"/>
          <dgm:bulletEnabled val="1"/>
        </dgm:presLayoutVars>
      </dgm:prSet>
      <dgm:spPr/>
      <dgm:t>
        <a:bodyPr/>
        <a:lstStyle/>
        <a:p>
          <a:endParaRPr lang="en-US"/>
        </a:p>
      </dgm:t>
    </dgm:pt>
    <dgm:pt modelId="{B746139E-4627-4CCC-9299-5653D77ED24D}" type="pres">
      <dgm:prSet presAssocID="{E4D23657-D1E8-4B22-974B-8DC90813F51B}" presName="Triangle" presStyleLbl="alignNode1" presStyleIdx="1" presStyleCnt="9"/>
      <dgm:spPr/>
    </dgm:pt>
    <dgm:pt modelId="{780BC64D-2F67-498A-99F6-7EB28080D705}" type="pres">
      <dgm:prSet presAssocID="{529487B0-19AA-4AAC-8F83-CF2C113EB84D}" presName="sibTrans" presStyleCnt="0"/>
      <dgm:spPr/>
    </dgm:pt>
    <dgm:pt modelId="{68E230FA-2656-4C78-B827-58AFD214F445}" type="pres">
      <dgm:prSet presAssocID="{529487B0-19AA-4AAC-8F83-CF2C113EB84D}" presName="space" presStyleCnt="0"/>
      <dgm:spPr/>
    </dgm:pt>
    <dgm:pt modelId="{B07824BD-C1CB-4098-8E38-D3E1F721DF31}" type="pres">
      <dgm:prSet presAssocID="{EF034794-D109-40B6-8FA2-8971C3123AB6}" presName="composite" presStyleCnt="0"/>
      <dgm:spPr/>
    </dgm:pt>
    <dgm:pt modelId="{85769F8C-5820-4CB5-B01D-69A648973D8F}" type="pres">
      <dgm:prSet presAssocID="{EF034794-D109-40B6-8FA2-8971C3123AB6}" presName="LShape" presStyleLbl="alignNode1" presStyleIdx="2" presStyleCnt="9"/>
      <dgm:spPr/>
    </dgm:pt>
    <dgm:pt modelId="{18F7A15A-3ED1-4A32-B700-36B8D6BBE441}" type="pres">
      <dgm:prSet presAssocID="{EF034794-D109-40B6-8FA2-8971C3123AB6}" presName="ParentText" presStyleLbl="revTx" presStyleIdx="1" presStyleCnt="5">
        <dgm:presLayoutVars>
          <dgm:chMax val="0"/>
          <dgm:chPref val="0"/>
          <dgm:bulletEnabled val="1"/>
        </dgm:presLayoutVars>
      </dgm:prSet>
      <dgm:spPr/>
      <dgm:t>
        <a:bodyPr/>
        <a:lstStyle/>
        <a:p>
          <a:endParaRPr lang="en-US"/>
        </a:p>
      </dgm:t>
    </dgm:pt>
    <dgm:pt modelId="{F6F2BEFC-1674-4E8D-98FF-DE4432BB887C}" type="pres">
      <dgm:prSet presAssocID="{EF034794-D109-40B6-8FA2-8971C3123AB6}" presName="Triangle" presStyleLbl="alignNode1" presStyleIdx="3" presStyleCnt="9"/>
      <dgm:spPr/>
    </dgm:pt>
    <dgm:pt modelId="{E26373E0-D095-405B-9F4A-CC7FBB5BEBD2}" type="pres">
      <dgm:prSet presAssocID="{CDDFC891-FC62-4131-A642-2D94388BCCE2}" presName="sibTrans" presStyleCnt="0"/>
      <dgm:spPr/>
    </dgm:pt>
    <dgm:pt modelId="{8B10941C-73F0-477C-9F3D-EB0A4525ACBE}" type="pres">
      <dgm:prSet presAssocID="{CDDFC891-FC62-4131-A642-2D94388BCCE2}" presName="space" presStyleCnt="0"/>
      <dgm:spPr/>
    </dgm:pt>
    <dgm:pt modelId="{DF2F85E9-6BAE-40EA-8F18-DAFCA3EFFB69}" type="pres">
      <dgm:prSet presAssocID="{15E11DBD-E9B5-4BCF-A56C-7AAE26CE30DC}" presName="composite" presStyleCnt="0"/>
      <dgm:spPr/>
    </dgm:pt>
    <dgm:pt modelId="{A5E67CF4-39ED-4CC8-A27F-E45EA5D3AC44}" type="pres">
      <dgm:prSet presAssocID="{15E11DBD-E9B5-4BCF-A56C-7AAE26CE30DC}" presName="LShape" presStyleLbl="alignNode1" presStyleIdx="4" presStyleCnt="9"/>
      <dgm:spPr/>
    </dgm:pt>
    <dgm:pt modelId="{F0124EB5-2136-46F3-B2F4-41A5196C24A0}" type="pres">
      <dgm:prSet presAssocID="{15E11DBD-E9B5-4BCF-A56C-7AAE26CE30DC}" presName="ParentText" presStyleLbl="revTx" presStyleIdx="2" presStyleCnt="5">
        <dgm:presLayoutVars>
          <dgm:chMax val="0"/>
          <dgm:chPref val="0"/>
          <dgm:bulletEnabled val="1"/>
        </dgm:presLayoutVars>
      </dgm:prSet>
      <dgm:spPr/>
      <dgm:t>
        <a:bodyPr/>
        <a:lstStyle/>
        <a:p>
          <a:endParaRPr lang="en-US"/>
        </a:p>
      </dgm:t>
    </dgm:pt>
    <dgm:pt modelId="{D5E82CFA-3F05-41CB-A66C-3A904CCE06CE}" type="pres">
      <dgm:prSet presAssocID="{15E11DBD-E9B5-4BCF-A56C-7AAE26CE30DC}" presName="Triangle" presStyleLbl="alignNode1" presStyleIdx="5" presStyleCnt="9"/>
      <dgm:spPr/>
    </dgm:pt>
    <dgm:pt modelId="{F5574CB1-AC1C-4773-A4A7-C4CE14EF6374}" type="pres">
      <dgm:prSet presAssocID="{329BDEDB-415B-4AB3-B964-E819D0C56DBB}" presName="sibTrans" presStyleCnt="0"/>
      <dgm:spPr/>
    </dgm:pt>
    <dgm:pt modelId="{14FCF07D-F999-4928-B62C-1135C3080FD1}" type="pres">
      <dgm:prSet presAssocID="{329BDEDB-415B-4AB3-B964-E819D0C56DBB}" presName="space" presStyleCnt="0"/>
      <dgm:spPr/>
    </dgm:pt>
    <dgm:pt modelId="{2489F161-D1CF-4A3D-8E95-6382395DC25B}" type="pres">
      <dgm:prSet presAssocID="{778AA374-0E17-4AEA-8EB6-0C342D57D8D8}" presName="composite" presStyleCnt="0"/>
      <dgm:spPr/>
    </dgm:pt>
    <dgm:pt modelId="{06EAFCDC-2041-4C37-BE64-7627BAA16382}" type="pres">
      <dgm:prSet presAssocID="{778AA374-0E17-4AEA-8EB6-0C342D57D8D8}" presName="LShape" presStyleLbl="alignNode1" presStyleIdx="6" presStyleCnt="9"/>
      <dgm:spPr/>
    </dgm:pt>
    <dgm:pt modelId="{AFC6068B-131B-444D-AF53-A5A2A6DC9AE7}" type="pres">
      <dgm:prSet presAssocID="{778AA374-0E17-4AEA-8EB6-0C342D57D8D8}" presName="ParentText" presStyleLbl="revTx" presStyleIdx="3" presStyleCnt="5">
        <dgm:presLayoutVars>
          <dgm:chMax val="0"/>
          <dgm:chPref val="0"/>
          <dgm:bulletEnabled val="1"/>
        </dgm:presLayoutVars>
      </dgm:prSet>
      <dgm:spPr/>
      <dgm:t>
        <a:bodyPr/>
        <a:lstStyle/>
        <a:p>
          <a:endParaRPr lang="en-US"/>
        </a:p>
      </dgm:t>
    </dgm:pt>
    <dgm:pt modelId="{F62C0D9F-BF11-4D63-A28B-80FA21343A28}" type="pres">
      <dgm:prSet presAssocID="{778AA374-0E17-4AEA-8EB6-0C342D57D8D8}" presName="Triangle" presStyleLbl="alignNode1" presStyleIdx="7" presStyleCnt="9"/>
      <dgm:spPr/>
    </dgm:pt>
    <dgm:pt modelId="{F5EC4F6A-2B4F-420C-9BEA-A14EFB832731}" type="pres">
      <dgm:prSet presAssocID="{1A604594-E883-4DA9-8A2A-16DFACE8640A}" presName="sibTrans" presStyleCnt="0"/>
      <dgm:spPr/>
    </dgm:pt>
    <dgm:pt modelId="{41DC2B0B-BD37-48C1-BB85-7F75AC60BB5F}" type="pres">
      <dgm:prSet presAssocID="{1A604594-E883-4DA9-8A2A-16DFACE8640A}" presName="space" presStyleCnt="0"/>
      <dgm:spPr/>
    </dgm:pt>
    <dgm:pt modelId="{D2C6C114-9E17-4E64-9FCF-9C4365FE25B7}" type="pres">
      <dgm:prSet presAssocID="{05F1A7D0-6E45-49DA-80B3-7FF4B8783E58}" presName="composite" presStyleCnt="0"/>
      <dgm:spPr/>
    </dgm:pt>
    <dgm:pt modelId="{BA06DEFD-3E20-41CA-8CC7-585BE7A02A00}" type="pres">
      <dgm:prSet presAssocID="{05F1A7D0-6E45-49DA-80B3-7FF4B8783E58}" presName="LShape" presStyleLbl="alignNode1" presStyleIdx="8" presStyleCnt="9"/>
      <dgm:spPr/>
    </dgm:pt>
    <dgm:pt modelId="{D81336A4-814F-45EF-B582-2466B0D2E2A7}" type="pres">
      <dgm:prSet presAssocID="{05F1A7D0-6E45-49DA-80B3-7FF4B8783E58}" presName="ParentText" presStyleLbl="revTx" presStyleIdx="4" presStyleCnt="5">
        <dgm:presLayoutVars>
          <dgm:chMax val="0"/>
          <dgm:chPref val="0"/>
          <dgm:bulletEnabled val="1"/>
        </dgm:presLayoutVars>
      </dgm:prSet>
      <dgm:spPr/>
      <dgm:t>
        <a:bodyPr/>
        <a:lstStyle/>
        <a:p>
          <a:endParaRPr lang="en-US"/>
        </a:p>
      </dgm:t>
    </dgm:pt>
  </dgm:ptLst>
  <dgm:cxnLst>
    <dgm:cxn modelId="{80FF73C0-9BCD-436E-A85B-D6D7D322462C}" srcId="{41DDEAAE-DE55-45A3-A4F7-3874E0140D37}" destId="{EF034794-D109-40B6-8FA2-8971C3123AB6}" srcOrd="1" destOrd="0" parTransId="{64D09C75-3D44-4CEF-9459-5C91DB44A9EA}" sibTransId="{CDDFC891-FC62-4131-A642-2D94388BCCE2}"/>
    <dgm:cxn modelId="{144D3C17-9BB9-4853-A637-BAE8CE37705E}" type="presOf" srcId="{EF034794-D109-40B6-8FA2-8971C3123AB6}" destId="{18F7A15A-3ED1-4A32-B700-36B8D6BBE441}" srcOrd="0" destOrd="0" presId="urn:microsoft.com/office/officeart/2009/3/layout/StepUpProcess"/>
    <dgm:cxn modelId="{5E0737F0-6DE4-4885-BC59-82E10D617E50}" srcId="{41DDEAAE-DE55-45A3-A4F7-3874E0140D37}" destId="{15E11DBD-E9B5-4BCF-A56C-7AAE26CE30DC}" srcOrd="2" destOrd="0" parTransId="{B7B43D5B-12E9-44B1-B818-4B50F6AD3C0A}" sibTransId="{329BDEDB-415B-4AB3-B964-E819D0C56DBB}"/>
    <dgm:cxn modelId="{2607AFFA-E9F8-4160-9AE4-19F4DB2B71C9}" type="presOf" srcId="{41DDEAAE-DE55-45A3-A4F7-3874E0140D37}" destId="{EB3CB291-E23A-4667-A32E-A640A76557A1}" srcOrd="0" destOrd="0" presId="urn:microsoft.com/office/officeart/2009/3/layout/StepUpProcess"/>
    <dgm:cxn modelId="{686E8776-31B9-4547-B165-83B2470E83E1}" type="presOf" srcId="{778AA374-0E17-4AEA-8EB6-0C342D57D8D8}" destId="{AFC6068B-131B-444D-AF53-A5A2A6DC9AE7}" srcOrd="0" destOrd="0" presId="urn:microsoft.com/office/officeart/2009/3/layout/StepUpProcess"/>
    <dgm:cxn modelId="{6F55886F-2AC8-4F4F-B328-821CB3A2117B}" srcId="{41DDEAAE-DE55-45A3-A4F7-3874E0140D37}" destId="{778AA374-0E17-4AEA-8EB6-0C342D57D8D8}" srcOrd="3" destOrd="0" parTransId="{5E28F01D-9664-415C-A0CD-EBFDAB29426C}" sibTransId="{1A604594-E883-4DA9-8A2A-16DFACE8640A}"/>
    <dgm:cxn modelId="{33A927E1-3C94-4A92-8DB3-42886008240C}" srcId="{41DDEAAE-DE55-45A3-A4F7-3874E0140D37}" destId="{05F1A7D0-6E45-49DA-80B3-7FF4B8783E58}" srcOrd="4" destOrd="0" parTransId="{3ECE110E-B07E-4F19-B2DF-3E42E99B2E8D}" sibTransId="{47B1D0F3-117D-4CE7-9037-3F5A4995054A}"/>
    <dgm:cxn modelId="{99F95D8E-A851-4953-A3C5-9BF7753ED9FA}" srcId="{41DDEAAE-DE55-45A3-A4F7-3874E0140D37}" destId="{E4D23657-D1E8-4B22-974B-8DC90813F51B}" srcOrd="0" destOrd="0" parTransId="{89EF0911-2234-42D0-AEF3-7FADAFD12999}" sibTransId="{529487B0-19AA-4AAC-8F83-CF2C113EB84D}"/>
    <dgm:cxn modelId="{6178317C-4B4F-4FC5-8AC2-7ABBDA27CE1F}" type="presOf" srcId="{05F1A7D0-6E45-49DA-80B3-7FF4B8783E58}" destId="{D81336A4-814F-45EF-B582-2466B0D2E2A7}" srcOrd="0" destOrd="0" presId="urn:microsoft.com/office/officeart/2009/3/layout/StepUpProcess"/>
    <dgm:cxn modelId="{A98402AF-AFAB-470F-9C97-EF1C509D8499}" type="presOf" srcId="{15E11DBD-E9B5-4BCF-A56C-7AAE26CE30DC}" destId="{F0124EB5-2136-46F3-B2F4-41A5196C24A0}" srcOrd="0" destOrd="0" presId="urn:microsoft.com/office/officeart/2009/3/layout/StepUpProcess"/>
    <dgm:cxn modelId="{B9285067-C906-4FDE-AAAC-9EE99F7669E3}" type="presOf" srcId="{E4D23657-D1E8-4B22-974B-8DC90813F51B}" destId="{80B372F1-8EF3-4532-ACC6-E65E1D63ACA2}" srcOrd="0" destOrd="0" presId="urn:microsoft.com/office/officeart/2009/3/layout/StepUpProcess"/>
    <dgm:cxn modelId="{D3BFF791-8D8E-4FBF-9F59-1FB887121875}" type="presParOf" srcId="{EB3CB291-E23A-4667-A32E-A640A76557A1}" destId="{01035298-0CF7-4145-8EE2-24DBFEAF33BB}" srcOrd="0" destOrd="0" presId="urn:microsoft.com/office/officeart/2009/3/layout/StepUpProcess"/>
    <dgm:cxn modelId="{AFA2BCAD-2F0B-4C3E-86A6-55A260AD16B0}" type="presParOf" srcId="{01035298-0CF7-4145-8EE2-24DBFEAF33BB}" destId="{21E1F518-1190-4883-914B-1FB66E6D3A63}" srcOrd="0" destOrd="0" presId="urn:microsoft.com/office/officeart/2009/3/layout/StepUpProcess"/>
    <dgm:cxn modelId="{AF2B8620-9DC0-4A87-9014-D45C2D1F8B38}" type="presParOf" srcId="{01035298-0CF7-4145-8EE2-24DBFEAF33BB}" destId="{80B372F1-8EF3-4532-ACC6-E65E1D63ACA2}" srcOrd="1" destOrd="0" presId="urn:microsoft.com/office/officeart/2009/3/layout/StepUpProcess"/>
    <dgm:cxn modelId="{4AA5420E-C2A1-4D24-A1DA-DA9E7976427D}" type="presParOf" srcId="{01035298-0CF7-4145-8EE2-24DBFEAF33BB}" destId="{B746139E-4627-4CCC-9299-5653D77ED24D}" srcOrd="2" destOrd="0" presId="urn:microsoft.com/office/officeart/2009/3/layout/StepUpProcess"/>
    <dgm:cxn modelId="{C3204B2A-D9EE-439E-BA61-A2C860BFF519}" type="presParOf" srcId="{EB3CB291-E23A-4667-A32E-A640A76557A1}" destId="{780BC64D-2F67-498A-99F6-7EB28080D705}" srcOrd="1" destOrd="0" presId="urn:microsoft.com/office/officeart/2009/3/layout/StepUpProcess"/>
    <dgm:cxn modelId="{49AEC91A-7C1D-4222-94BA-4D738F2D6C79}" type="presParOf" srcId="{780BC64D-2F67-498A-99F6-7EB28080D705}" destId="{68E230FA-2656-4C78-B827-58AFD214F445}" srcOrd="0" destOrd="0" presId="urn:microsoft.com/office/officeart/2009/3/layout/StepUpProcess"/>
    <dgm:cxn modelId="{B3ADA2AF-BE62-4C22-84A1-F4C5043918A4}" type="presParOf" srcId="{EB3CB291-E23A-4667-A32E-A640A76557A1}" destId="{B07824BD-C1CB-4098-8E38-D3E1F721DF31}" srcOrd="2" destOrd="0" presId="urn:microsoft.com/office/officeart/2009/3/layout/StepUpProcess"/>
    <dgm:cxn modelId="{D55AC698-F4A8-404D-94F4-78DB0A0637AF}" type="presParOf" srcId="{B07824BD-C1CB-4098-8E38-D3E1F721DF31}" destId="{85769F8C-5820-4CB5-B01D-69A648973D8F}" srcOrd="0" destOrd="0" presId="urn:microsoft.com/office/officeart/2009/3/layout/StepUpProcess"/>
    <dgm:cxn modelId="{6DF3D3A6-F203-4587-9E47-85B7CF8CB3D6}" type="presParOf" srcId="{B07824BD-C1CB-4098-8E38-D3E1F721DF31}" destId="{18F7A15A-3ED1-4A32-B700-36B8D6BBE441}" srcOrd="1" destOrd="0" presId="urn:microsoft.com/office/officeart/2009/3/layout/StepUpProcess"/>
    <dgm:cxn modelId="{B0900791-DD10-486B-8501-E09AD6094101}" type="presParOf" srcId="{B07824BD-C1CB-4098-8E38-D3E1F721DF31}" destId="{F6F2BEFC-1674-4E8D-98FF-DE4432BB887C}" srcOrd="2" destOrd="0" presId="urn:microsoft.com/office/officeart/2009/3/layout/StepUpProcess"/>
    <dgm:cxn modelId="{3EE6A66E-230B-46C6-B833-F1FB7D9677BB}" type="presParOf" srcId="{EB3CB291-E23A-4667-A32E-A640A76557A1}" destId="{E26373E0-D095-405B-9F4A-CC7FBB5BEBD2}" srcOrd="3" destOrd="0" presId="urn:microsoft.com/office/officeart/2009/3/layout/StepUpProcess"/>
    <dgm:cxn modelId="{3C46AB4C-8FD6-4F18-89B0-206793A671D9}" type="presParOf" srcId="{E26373E0-D095-405B-9F4A-CC7FBB5BEBD2}" destId="{8B10941C-73F0-477C-9F3D-EB0A4525ACBE}" srcOrd="0" destOrd="0" presId="urn:microsoft.com/office/officeart/2009/3/layout/StepUpProcess"/>
    <dgm:cxn modelId="{BD02CC66-E7B8-4247-B83C-1E49E3A3190F}" type="presParOf" srcId="{EB3CB291-E23A-4667-A32E-A640A76557A1}" destId="{DF2F85E9-6BAE-40EA-8F18-DAFCA3EFFB69}" srcOrd="4" destOrd="0" presId="urn:microsoft.com/office/officeart/2009/3/layout/StepUpProcess"/>
    <dgm:cxn modelId="{73FD8DEB-3FA4-428D-8D3F-4FFB6F588D0C}" type="presParOf" srcId="{DF2F85E9-6BAE-40EA-8F18-DAFCA3EFFB69}" destId="{A5E67CF4-39ED-4CC8-A27F-E45EA5D3AC44}" srcOrd="0" destOrd="0" presId="urn:microsoft.com/office/officeart/2009/3/layout/StepUpProcess"/>
    <dgm:cxn modelId="{1D96201E-2684-4A2C-ABB0-E762F06034DB}" type="presParOf" srcId="{DF2F85E9-6BAE-40EA-8F18-DAFCA3EFFB69}" destId="{F0124EB5-2136-46F3-B2F4-41A5196C24A0}" srcOrd="1" destOrd="0" presId="urn:microsoft.com/office/officeart/2009/3/layout/StepUpProcess"/>
    <dgm:cxn modelId="{24606857-F5A8-4647-9106-43600BEA9834}" type="presParOf" srcId="{DF2F85E9-6BAE-40EA-8F18-DAFCA3EFFB69}" destId="{D5E82CFA-3F05-41CB-A66C-3A904CCE06CE}" srcOrd="2" destOrd="0" presId="urn:microsoft.com/office/officeart/2009/3/layout/StepUpProcess"/>
    <dgm:cxn modelId="{07D8BB63-7C45-4577-8989-CC9573B5B902}" type="presParOf" srcId="{EB3CB291-E23A-4667-A32E-A640A76557A1}" destId="{F5574CB1-AC1C-4773-A4A7-C4CE14EF6374}" srcOrd="5" destOrd="0" presId="urn:microsoft.com/office/officeart/2009/3/layout/StepUpProcess"/>
    <dgm:cxn modelId="{C4CA2C05-C5A2-47D3-932D-7D1B0EE24BEE}" type="presParOf" srcId="{F5574CB1-AC1C-4773-A4A7-C4CE14EF6374}" destId="{14FCF07D-F999-4928-B62C-1135C3080FD1}" srcOrd="0" destOrd="0" presId="urn:microsoft.com/office/officeart/2009/3/layout/StepUpProcess"/>
    <dgm:cxn modelId="{7F15FDE7-0796-409E-8E14-33BDA45130DC}" type="presParOf" srcId="{EB3CB291-E23A-4667-A32E-A640A76557A1}" destId="{2489F161-D1CF-4A3D-8E95-6382395DC25B}" srcOrd="6" destOrd="0" presId="urn:microsoft.com/office/officeart/2009/3/layout/StepUpProcess"/>
    <dgm:cxn modelId="{A311EB17-7B3B-4E73-8877-7EDCECD2CCA9}" type="presParOf" srcId="{2489F161-D1CF-4A3D-8E95-6382395DC25B}" destId="{06EAFCDC-2041-4C37-BE64-7627BAA16382}" srcOrd="0" destOrd="0" presId="urn:microsoft.com/office/officeart/2009/3/layout/StepUpProcess"/>
    <dgm:cxn modelId="{F054D3EE-12ED-41DF-BC28-75AFF24A2011}" type="presParOf" srcId="{2489F161-D1CF-4A3D-8E95-6382395DC25B}" destId="{AFC6068B-131B-444D-AF53-A5A2A6DC9AE7}" srcOrd="1" destOrd="0" presId="urn:microsoft.com/office/officeart/2009/3/layout/StepUpProcess"/>
    <dgm:cxn modelId="{B3F265FC-C9A3-4AB3-9CED-F7D5EE371186}" type="presParOf" srcId="{2489F161-D1CF-4A3D-8E95-6382395DC25B}" destId="{F62C0D9F-BF11-4D63-A28B-80FA21343A28}" srcOrd="2" destOrd="0" presId="urn:microsoft.com/office/officeart/2009/3/layout/StepUpProcess"/>
    <dgm:cxn modelId="{41FBC4D4-7CE4-4553-BFA6-B9C39AFCA8EF}" type="presParOf" srcId="{EB3CB291-E23A-4667-A32E-A640A76557A1}" destId="{F5EC4F6A-2B4F-420C-9BEA-A14EFB832731}" srcOrd="7" destOrd="0" presId="urn:microsoft.com/office/officeart/2009/3/layout/StepUpProcess"/>
    <dgm:cxn modelId="{604F1BFC-D1C1-4B05-9E80-FEB729EF06F6}" type="presParOf" srcId="{F5EC4F6A-2B4F-420C-9BEA-A14EFB832731}" destId="{41DC2B0B-BD37-48C1-BB85-7F75AC60BB5F}" srcOrd="0" destOrd="0" presId="urn:microsoft.com/office/officeart/2009/3/layout/StepUpProcess"/>
    <dgm:cxn modelId="{C8CE4F5C-2D1E-4F23-B70E-3CA4AB9E86D1}" type="presParOf" srcId="{EB3CB291-E23A-4667-A32E-A640A76557A1}" destId="{D2C6C114-9E17-4E64-9FCF-9C4365FE25B7}" srcOrd="8" destOrd="0" presId="urn:microsoft.com/office/officeart/2009/3/layout/StepUpProcess"/>
    <dgm:cxn modelId="{28DAD026-A7ED-4EA6-BA50-86753202B1A1}" type="presParOf" srcId="{D2C6C114-9E17-4E64-9FCF-9C4365FE25B7}" destId="{BA06DEFD-3E20-41CA-8CC7-585BE7A02A00}" srcOrd="0" destOrd="0" presId="urn:microsoft.com/office/officeart/2009/3/layout/StepUpProcess"/>
    <dgm:cxn modelId="{1A762ABB-221E-44D3-9B21-B2EC055FC66D}" type="presParOf" srcId="{D2C6C114-9E17-4E64-9FCF-9C4365FE25B7}" destId="{D81336A4-814F-45EF-B582-2466B0D2E2A7}"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1F518-1190-4883-914B-1FB66E6D3A63}">
      <dsp:nvSpPr>
        <dsp:cNvPr id="0" name=""/>
        <dsp:cNvSpPr/>
      </dsp:nvSpPr>
      <dsp:spPr>
        <a:xfrm rot="5400000">
          <a:off x="345295" y="1888281"/>
          <a:ext cx="1038577" cy="1728170"/>
        </a:xfrm>
        <a:prstGeom prst="corner">
          <a:avLst>
            <a:gd name="adj1" fmla="val 16120"/>
            <a:gd name="adj2" fmla="val 161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B372F1-8EF3-4532-ACC6-E65E1D63ACA2}">
      <dsp:nvSpPr>
        <dsp:cNvPr id="0" name=""/>
        <dsp:cNvSpPr/>
      </dsp:nvSpPr>
      <dsp:spPr>
        <a:xfrm>
          <a:off x="171931" y="2404631"/>
          <a:ext cx="1560201" cy="1367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b="1" kern="1200" dirty="0" smtClean="0"/>
            <a:t>Sent the IRS a check?</a:t>
          </a:r>
          <a:r>
            <a:rPr lang="en-US" sz="1300" kern="1200" dirty="0"/>
            <a:t/>
          </a:r>
          <a:br>
            <a:rPr lang="en-US" sz="1300" kern="1200" dirty="0"/>
          </a:br>
          <a:r>
            <a:rPr lang="en-US" sz="1300" kern="1200" dirty="0" smtClean="0"/>
            <a:t>They’ll cash it within 60 days</a:t>
          </a:r>
          <a:endParaRPr lang="en-US" sz="1300" kern="1200" dirty="0"/>
        </a:p>
      </dsp:txBody>
      <dsp:txXfrm>
        <a:off x="171931" y="2404631"/>
        <a:ext cx="1560201" cy="1367608"/>
      </dsp:txXfrm>
    </dsp:sp>
    <dsp:sp modelId="{B746139E-4627-4CCC-9299-5653D77ED24D}">
      <dsp:nvSpPr>
        <dsp:cNvPr id="0" name=""/>
        <dsp:cNvSpPr/>
      </dsp:nvSpPr>
      <dsp:spPr>
        <a:xfrm>
          <a:off x="1437755" y="1761051"/>
          <a:ext cx="294377" cy="294377"/>
        </a:xfrm>
        <a:prstGeom prst="triangle">
          <a:avLst>
            <a:gd name="adj" fmla="val 10000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769F8C-5820-4CB5-B01D-69A648973D8F}">
      <dsp:nvSpPr>
        <dsp:cNvPr id="0" name=""/>
        <dsp:cNvSpPr/>
      </dsp:nvSpPr>
      <dsp:spPr>
        <a:xfrm rot="5400000">
          <a:off x="2255287" y="1415651"/>
          <a:ext cx="1038577" cy="1728170"/>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F7A15A-3ED1-4A32-B700-36B8D6BBE441}">
      <dsp:nvSpPr>
        <dsp:cNvPr id="0" name=""/>
        <dsp:cNvSpPr/>
      </dsp:nvSpPr>
      <dsp:spPr>
        <a:xfrm>
          <a:off x="2081923" y="1932002"/>
          <a:ext cx="1560201" cy="1367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b="1" kern="1200" dirty="0" smtClean="0"/>
            <a:t>Requested an ITIN?</a:t>
          </a:r>
          <a:r>
            <a:rPr lang="en-US" sz="1300" kern="1200" dirty="0"/>
            <a:t/>
          </a:r>
          <a:br>
            <a:rPr lang="en-US" sz="1300" kern="1200" dirty="0"/>
          </a:br>
          <a:r>
            <a:rPr lang="en-US" sz="1300" kern="1200" dirty="0" smtClean="0"/>
            <a:t>Currently working on ITINs received in July 2021</a:t>
          </a:r>
          <a:endParaRPr lang="en-US" sz="1300" kern="1200" dirty="0"/>
        </a:p>
      </dsp:txBody>
      <dsp:txXfrm>
        <a:off x="2081923" y="1932002"/>
        <a:ext cx="1560201" cy="1367608"/>
      </dsp:txXfrm>
    </dsp:sp>
    <dsp:sp modelId="{F6F2BEFC-1674-4E8D-98FF-DE4432BB887C}">
      <dsp:nvSpPr>
        <dsp:cNvPr id="0" name=""/>
        <dsp:cNvSpPr/>
      </dsp:nvSpPr>
      <dsp:spPr>
        <a:xfrm>
          <a:off x="3347747" y="1288421"/>
          <a:ext cx="294377" cy="294377"/>
        </a:xfrm>
        <a:prstGeom prst="triangle">
          <a:avLst>
            <a:gd name="adj" fmla="val 100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E67CF4-39ED-4CC8-A27F-E45EA5D3AC44}">
      <dsp:nvSpPr>
        <dsp:cNvPr id="0" name=""/>
        <dsp:cNvSpPr/>
      </dsp:nvSpPr>
      <dsp:spPr>
        <a:xfrm rot="5400000">
          <a:off x="4165279" y="943022"/>
          <a:ext cx="1038577" cy="1728170"/>
        </a:xfrm>
        <a:prstGeom prst="corner">
          <a:avLst>
            <a:gd name="adj1" fmla="val 16120"/>
            <a:gd name="adj2" fmla="val 161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124EB5-2136-46F3-B2F4-41A5196C24A0}">
      <dsp:nvSpPr>
        <dsp:cNvPr id="0" name=""/>
        <dsp:cNvSpPr/>
      </dsp:nvSpPr>
      <dsp:spPr>
        <a:xfrm>
          <a:off x="3991914" y="1459372"/>
          <a:ext cx="1560201" cy="1367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b="1" kern="1200" dirty="0" smtClean="0"/>
            <a:t>Identity theft Form 14039?</a:t>
          </a:r>
          <a:r>
            <a:rPr lang="en-US" sz="1300" kern="1200" dirty="0"/>
            <a:t/>
          </a:r>
          <a:br>
            <a:rPr lang="en-US" sz="1300" kern="1200" dirty="0"/>
          </a:br>
          <a:r>
            <a:rPr lang="en-US" sz="1300" kern="1200" dirty="0" smtClean="0"/>
            <a:t>120 to 250 days to process</a:t>
          </a:r>
          <a:endParaRPr lang="en-US" sz="1300" kern="1200" dirty="0"/>
        </a:p>
      </dsp:txBody>
      <dsp:txXfrm>
        <a:off x="3991914" y="1459372"/>
        <a:ext cx="1560201" cy="1367608"/>
      </dsp:txXfrm>
    </dsp:sp>
    <dsp:sp modelId="{D5E82CFA-3F05-41CB-A66C-3A904CCE06CE}">
      <dsp:nvSpPr>
        <dsp:cNvPr id="0" name=""/>
        <dsp:cNvSpPr/>
      </dsp:nvSpPr>
      <dsp:spPr>
        <a:xfrm>
          <a:off x="5257739" y="815792"/>
          <a:ext cx="294377" cy="294377"/>
        </a:xfrm>
        <a:prstGeom prst="triangle">
          <a:avLst>
            <a:gd name="adj" fmla="val 10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EAFCDC-2041-4C37-BE64-7627BAA16382}">
      <dsp:nvSpPr>
        <dsp:cNvPr id="0" name=""/>
        <dsp:cNvSpPr/>
      </dsp:nvSpPr>
      <dsp:spPr>
        <a:xfrm rot="5400000">
          <a:off x="6075271" y="470392"/>
          <a:ext cx="1038577" cy="1728170"/>
        </a:xfrm>
        <a:prstGeom prst="corner">
          <a:avLst>
            <a:gd name="adj1" fmla="val 16120"/>
            <a:gd name="adj2" fmla="val 161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6068B-131B-444D-AF53-A5A2A6DC9AE7}">
      <dsp:nvSpPr>
        <dsp:cNvPr id="0" name=""/>
        <dsp:cNvSpPr/>
      </dsp:nvSpPr>
      <dsp:spPr>
        <a:xfrm>
          <a:off x="5901906" y="986743"/>
          <a:ext cx="1560201" cy="1367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b="1" kern="1200" dirty="0" smtClean="0"/>
            <a:t>Form 2848 or 8821?</a:t>
          </a:r>
          <a:r>
            <a:rPr lang="en-US" sz="1300" kern="1200" dirty="0"/>
            <a:t/>
          </a:r>
          <a:br>
            <a:rPr lang="en-US" sz="1300" kern="1200" dirty="0"/>
          </a:br>
          <a:r>
            <a:rPr lang="en-US" sz="1300" kern="1200" dirty="0" smtClean="0"/>
            <a:t>No timeframe available, processed in the order they are received</a:t>
          </a:r>
          <a:endParaRPr lang="en-US" sz="1300" kern="1200" dirty="0"/>
        </a:p>
      </dsp:txBody>
      <dsp:txXfrm>
        <a:off x="5901906" y="986743"/>
        <a:ext cx="1560201" cy="1367608"/>
      </dsp:txXfrm>
    </dsp:sp>
    <dsp:sp modelId="{F62C0D9F-BF11-4D63-A28B-80FA21343A28}">
      <dsp:nvSpPr>
        <dsp:cNvPr id="0" name=""/>
        <dsp:cNvSpPr/>
      </dsp:nvSpPr>
      <dsp:spPr>
        <a:xfrm>
          <a:off x="7167730" y="343163"/>
          <a:ext cx="294377" cy="294377"/>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06DEFD-3E20-41CA-8CC7-585BE7A02A00}">
      <dsp:nvSpPr>
        <dsp:cNvPr id="0" name=""/>
        <dsp:cNvSpPr/>
      </dsp:nvSpPr>
      <dsp:spPr>
        <a:xfrm rot="5400000">
          <a:off x="7985263" y="-2236"/>
          <a:ext cx="1038577" cy="1728170"/>
        </a:xfrm>
        <a:prstGeom prst="corner">
          <a:avLst>
            <a:gd name="adj1" fmla="val 16120"/>
            <a:gd name="adj2" fmla="val 1611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1336A4-814F-45EF-B582-2466B0D2E2A7}">
      <dsp:nvSpPr>
        <dsp:cNvPr id="0" name=""/>
        <dsp:cNvSpPr/>
      </dsp:nvSpPr>
      <dsp:spPr>
        <a:xfrm>
          <a:off x="7811898" y="514114"/>
          <a:ext cx="1560201" cy="1367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b="1" kern="1200" dirty="0" smtClean="0"/>
            <a:t>Form 1139 or 1045?</a:t>
          </a:r>
          <a:r>
            <a:rPr lang="en-US" sz="1300" kern="1200" dirty="0"/>
            <a:t/>
          </a:r>
          <a:br>
            <a:rPr lang="en-US" sz="1300" kern="1200" dirty="0"/>
          </a:br>
          <a:r>
            <a:rPr lang="en-US" sz="1300" kern="1200" dirty="0" smtClean="0"/>
            <a:t>No timeframe available, processed in the order they are received</a:t>
          </a:r>
          <a:endParaRPr lang="en-US" sz="1300" kern="1200" dirty="0"/>
        </a:p>
      </dsp:txBody>
      <dsp:txXfrm>
        <a:off x="7811898" y="514114"/>
        <a:ext cx="1560201" cy="1367608"/>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11/11/2021</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dirty="0"/>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11/11/2021</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dirty="0"/>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dirty="0"/>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5E2820-AFE1-45FA-949E-17BDB534E1DC}" type="slidenum">
              <a:rPr lang="en-US" smtClean="0"/>
              <a:t>3</a:t>
            </a:fld>
            <a:endParaRPr lang="en-US" dirty="0"/>
          </a:p>
        </p:txBody>
      </p:sp>
    </p:spTree>
    <p:extLst>
      <p:ext uri="{BB962C8B-B14F-4D97-AF65-F5344CB8AC3E}">
        <p14:creationId xmlns:p14="http://schemas.microsoft.com/office/powerpoint/2010/main" val="3912149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smtClean="0"/>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11/11/2021</a:t>
            </a:fld>
            <a:endParaRPr dirty="0"/>
          </a:p>
        </p:txBody>
      </p:sp>
      <p:sp>
        <p:nvSpPr>
          <p:cNvPr id="9" name="Footer Placeholder 8"/>
          <p:cNvSpPr>
            <a:spLocks noGrp="1"/>
          </p:cNvSpPr>
          <p:nvPr>
            <p:ph type="ftr" sz="quarter" idx="11"/>
          </p:nvPr>
        </p:nvSpPr>
        <p:spPr/>
        <p:txBody>
          <a:bodyPr/>
          <a:lstStyle/>
          <a:p>
            <a:endParaRPr dirty="0"/>
          </a:p>
        </p:txBody>
      </p:sp>
      <p:sp>
        <p:nvSpPr>
          <p:cNvPr id="10" name="Slide Number Placeholder 9"/>
          <p:cNvSpPr>
            <a:spLocks noGrp="1"/>
          </p:cNvSpPr>
          <p:nvPr>
            <p:ph type="sldNum" sz="quarter" idx="12"/>
          </p:nvPr>
        </p:nvSpPr>
        <p:spPr/>
        <p:txBody>
          <a:bodyPr/>
          <a:lstStyle/>
          <a:p>
            <a:fld id="{8FDBFFB2-86D9-4B8F-A59A-553A60B94BBE}" type="slidenum">
              <a:rPr/>
              <a:pPr/>
              <a:t>‹#›</a:t>
            </a:fld>
            <a:endParaRPr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427AEA-BBBB-4C9B-AB23-214EAA8AB789}" type="datetime1">
              <a:rPr lang="en-US"/>
              <a:t>11/11/2021</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91CA30-F5CD-4CA0-B16A-349C6F830700}" type="datetime1">
              <a:rPr lang="en-US"/>
              <a:t>11/11/2021</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B3AF48E-ABA0-4B58-B562-D1D7408067C4}" type="datetime1">
              <a:rPr lang="en-US"/>
              <a:t>11/11/2021</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smtClean="0"/>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A5034C-8BD9-4B0C-893B-33834FAB227F}" type="datetime1">
              <a:rPr lang="en-US"/>
              <a:t>11/11/2021</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CD787AA-CBCD-47F9-A04C-7106C508CDE4}" type="datetime1">
              <a:rPr lang="en-US"/>
              <a:t>11/11/2021</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AD1CC9DD-75F5-4611-BA0B-CFB1A226639C}" type="datetime1">
              <a:rPr lang="en-US"/>
              <a:t>11/11/2021</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11/11/2021</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11/11/2021</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85CD17-C377-4DE5-9FCA-CC7471605C58}" type="datetime1">
              <a:rPr lang="en-US"/>
              <a:t>11/11/2021</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smtClean="0"/>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BE9F02-BE96-4BAE-86A5-1FA60D24CAE2}" type="datetime1">
              <a:rPr lang="en-US"/>
              <a:t>11/11/2021</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11/11/2021</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How long does it take the IRS to do anything right now?</a:t>
            </a:r>
            <a:endParaRPr lang="en-US" dirty="0"/>
          </a:p>
        </p:txBody>
      </p:sp>
      <p:sp>
        <p:nvSpPr>
          <p:cNvPr id="3" name="Subtitle 2"/>
          <p:cNvSpPr>
            <a:spLocks noGrp="1"/>
          </p:cNvSpPr>
          <p:nvPr>
            <p:ph type="subTitle" idx="1"/>
          </p:nvPr>
        </p:nvSpPr>
        <p:spPr/>
        <p:txBody>
          <a:bodyPr/>
          <a:lstStyle/>
          <a:p>
            <a:r>
              <a:rPr lang="en-US" dirty="0" smtClean="0"/>
              <a:t>Spoiler Alert: Forever</a:t>
            </a:r>
            <a:endParaRPr lang="en-US" dirty="0"/>
          </a:p>
        </p:txBody>
      </p:sp>
    </p:spTree>
    <p:extLst>
      <p:ext uri="{BB962C8B-B14F-4D97-AF65-F5344CB8AC3E}">
        <p14:creationId xmlns:p14="http://schemas.microsoft.com/office/powerpoint/2010/main" val="3578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i="1" dirty="0" smtClean="0"/>
              <a:t>Did</a:t>
            </a:r>
            <a:r>
              <a:rPr lang="fr-FR" i="1" dirty="0" smtClean="0"/>
              <a:t> </a:t>
            </a:r>
            <a:r>
              <a:rPr lang="fr-FR" i="1" dirty="0" smtClean="0"/>
              <a:t>you</a:t>
            </a:r>
            <a:r>
              <a:rPr lang="fr-FR" i="1" dirty="0" smtClean="0"/>
              <a:t> </a:t>
            </a:r>
            <a:r>
              <a:rPr lang="fr-FR" i="1" dirty="0" smtClean="0"/>
              <a:t>paper</a:t>
            </a:r>
            <a:r>
              <a:rPr lang="fr-FR" i="1" dirty="0" smtClean="0"/>
              <a:t> file </a:t>
            </a:r>
            <a:r>
              <a:rPr lang="fr-FR" i="1" dirty="0" smtClean="0"/>
              <a:t>your</a:t>
            </a:r>
            <a:r>
              <a:rPr lang="fr-FR" i="1" dirty="0" smtClean="0"/>
              <a:t> </a:t>
            </a:r>
            <a:r>
              <a:rPr lang="fr-FR" i="1" dirty="0" smtClean="0"/>
              <a:t>tax</a:t>
            </a:r>
            <a:r>
              <a:rPr lang="fr-FR" i="1" dirty="0" smtClean="0"/>
              <a:t> return?</a:t>
            </a:r>
            <a:endParaRPr lang="en-US" i="1" dirty="0"/>
          </a:p>
        </p:txBody>
      </p:sp>
      <p:sp>
        <p:nvSpPr>
          <p:cNvPr id="3" name="Content Placeholder 2"/>
          <p:cNvSpPr>
            <a:spLocks noGrp="1"/>
          </p:cNvSpPr>
          <p:nvPr>
            <p:ph idx="1"/>
          </p:nvPr>
        </p:nvSpPr>
        <p:spPr>
          <a:xfrm>
            <a:off x="2208213" y="1600200"/>
            <a:ext cx="6817034" cy="4114800"/>
          </a:xfrm>
        </p:spPr>
        <p:txBody>
          <a:bodyPr/>
          <a:lstStyle/>
          <a:p>
            <a:r>
              <a:rPr lang="en-US" dirty="0" smtClean="0"/>
              <a:t>The IRS is opening mail within normal timeframes and all paper and electronic individual refund returns received prior to April 2021 have been processed if the return had no errors and did not require further review.  As of October 29, 2021, they had 6.8 million unprocessed individual returns.  </a:t>
            </a:r>
            <a:endParaRPr lang="en-US" dirty="0"/>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Did the IRS send you a letter or notice?</a:t>
            </a:r>
            <a:endParaRPr lang="en-US" i="1" dirty="0"/>
          </a:p>
        </p:txBody>
      </p:sp>
      <p:sp>
        <p:nvSpPr>
          <p:cNvPr id="3" name="Content Placeholder 2"/>
          <p:cNvSpPr>
            <a:spLocks noGrp="1"/>
          </p:cNvSpPr>
          <p:nvPr>
            <p:ph sz="half" idx="1"/>
          </p:nvPr>
        </p:nvSpPr>
        <p:spPr>
          <a:xfrm>
            <a:off x="3918260" y="1600200"/>
            <a:ext cx="4572000" cy="4114800"/>
          </a:xfrm>
        </p:spPr>
        <p:txBody>
          <a:bodyPr>
            <a:normAutofit fontScale="85000" lnSpcReduction="20000"/>
          </a:bodyPr>
          <a:lstStyle/>
          <a:p>
            <a:r>
              <a:rPr lang="en-US" dirty="0" smtClean="0"/>
              <a:t>Did you answer a letter or notice from the IRS?</a:t>
            </a:r>
            <a:endParaRPr lang="en-US" dirty="0"/>
          </a:p>
          <a:p>
            <a:r>
              <a:rPr lang="en-US" dirty="0" smtClean="0"/>
              <a:t>Did you send a missing form or document to the IRS that they asked for?</a:t>
            </a:r>
            <a:endParaRPr lang="en-US" dirty="0"/>
          </a:p>
          <a:p>
            <a:r>
              <a:rPr lang="en-US" dirty="0" smtClean="0"/>
              <a:t>The IRS says:</a:t>
            </a:r>
          </a:p>
          <a:p>
            <a:pPr lvl="1"/>
            <a:r>
              <a:rPr lang="en-US" dirty="0" smtClean="0"/>
              <a:t>“We’re getting mail, but it’s taking us longer to process it.</a:t>
            </a:r>
          </a:p>
          <a:p>
            <a:pPr lvl="1"/>
            <a:r>
              <a:rPr lang="en-US" dirty="0" smtClean="0"/>
              <a:t>How long you may have to wait: We’re processing all responses in the order we received them.  While we are opening mail within our normal timeframe, processing the responses is taking longer than usual due to social distancing and resource restrictions.  The exact timeframe varies depending on the type of issue.  We’re sending replies to letter and notices across IRS sites where we have more staff and taking actions to reduce any delays.”</a:t>
            </a:r>
            <a:endParaRPr lang="en-US" dirty="0"/>
          </a:p>
        </p:txBody>
      </p:sp>
    </p:spTree>
    <p:extLst>
      <p:ext uri="{BB962C8B-B14F-4D97-AF65-F5344CB8AC3E}">
        <p14:creationId xmlns:p14="http://schemas.microsoft.com/office/powerpoint/2010/main" val="386616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How long will it be if I sent the IRS a payment or miscellaneous form?</a:t>
            </a:r>
            <a:endParaRPr lang="en-US" i="1" dirty="0"/>
          </a:p>
        </p:txBody>
      </p:sp>
      <p:graphicFrame>
        <p:nvGraphicFramePr>
          <p:cNvPr id="15" name="Content Placeholder 14" descr="Step Up Process diagram showing 5 steps ascending" title="SmartArt"/>
          <p:cNvGraphicFramePr>
            <a:graphicFrameLocks noGrp="1"/>
          </p:cNvGraphicFramePr>
          <p:nvPr>
            <p:ph idx="1"/>
            <p:extLst>
              <p:ext uri="{D42A27DB-BD31-4B8C-83A1-F6EECF244321}">
                <p14:modId xmlns:p14="http://schemas.microsoft.com/office/powerpoint/2010/main" val="188178217"/>
              </p:ext>
            </p:extLst>
          </p:nvPr>
        </p:nvGraphicFramePr>
        <p:xfrm>
          <a:off x="2208213" y="1600200"/>
          <a:ext cx="9372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2506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Still waiting….</a:t>
            </a:r>
            <a:endParaRPr lang="en-US" dirty="0"/>
          </a:p>
        </p:txBody>
      </p:sp>
      <p:pic>
        <p:nvPicPr>
          <p:cNvPr id="5" name="Content Placeholder 4" descr="the Trump by MrBonecracker on DeviantArt"/>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1295" y="552317"/>
            <a:ext cx="6300926" cy="4791579"/>
          </a:xfrm>
        </p:spPr>
      </p:pic>
    </p:spTree>
    <p:extLst>
      <p:ext uri="{BB962C8B-B14F-4D97-AF65-F5344CB8AC3E}">
        <p14:creationId xmlns:p14="http://schemas.microsoft.com/office/powerpoint/2010/main" val="1470882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11</TotalTime>
  <Words>305</Words>
  <Application>Microsoft Office PowerPoint</Application>
  <PresentationFormat>Widescreen</PresentationFormat>
  <Paragraphs>20</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Euphemia</vt:lpstr>
      <vt:lpstr>Wingdings</vt:lpstr>
      <vt:lpstr>Children Playing 16x9</vt:lpstr>
      <vt:lpstr>How long does it take the IRS to do anything right now?</vt:lpstr>
      <vt:lpstr>Did you paper file your tax return?</vt:lpstr>
      <vt:lpstr>Did the IRS send you a letter or notice?</vt:lpstr>
      <vt:lpstr>How long will it be if I sent the IRS a payment or miscellaneous form?</vt:lpstr>
      <vt:lpstr>Still waiting….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long does it take the IRS to do anything right now?</dc:title>
  <dc:creator>Becca Shank</dc:creator>
  <cp:lastModifiedBy>Becca Shank</cp:lastModifiedBy>
  <cp:revision>2</cp:revision>
  <dcterms:created xsi:type="dcterms:W3CDTF">2021-11-11T20:54:14Z</dcterms:created>
  <dcterms:modified xsi:type="dcterms:W3CDTF">2021-11-11T21:05:22Z</dcterms:modified>
</cp:coreProperties>
</file>